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9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70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6" d="100"/>
          <a:sy n="76" d="100"/>
        </p:scale>
        <p:origin x="-1194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8866A4-3F44-8E49-9563-E9D4C6BFB66D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E1B4F9-D3F4-C34E-A371-84B8C3C504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003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D728701E-CAF4-4159-9B3E-41C86DFFA30D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D728701E-CAF4-4159-9B3E-41C86DFFA30D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D728701E-CAF4-4159-9B3E-41C86DFFA30D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D728701E-CAF4-4159-9B3E-41C86DFFA30D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D728701E-CAF4-4159-9B3E-41C86DFFA30D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spcBef>
                <a:spcPts val="600"/>
              </a:spcBef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8701E-CAF4-4159-9B3E-41C86DFFA30D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728701E-CAF4-4159-9B3E-41C86DFFA30D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162F1D00-BD13-4404-86B0-79703945A0A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</a:t>
            </a:r>
            <a:r>
              <a:rPr lang="en-US" dirty="0" smtClean="0"/>
              <a:t>As, RTI, and PEPs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Oh my!!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985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Assessments and RTI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Common Assessments supports the RTI model</a:t>
            </a:r>
          </a:p>
          <a:p>
            <a:pPr lvl="1"/>
            <a:r>
              <a:rPr lang="en-US" dirty="0" smtClean="0"/>
              <a:t>Ensuring we as educators are delivering a guaranteed and viable curriculum…</a:t>
            </a:r>
          </a:p>
          <a:p>
            <a:pPr lvl="2"/>
            <a:r>
              <a:rPr lang="en-US" dirty="0" smtClean="0"/>
              <a:t>Are at least 80% of all students meeting goals and objectives?</a:t>
            </a:r>
          </a:p>
          <a:p>
            <a:pPr lvl="2"/>
            <a:r>
              <a:rPr lang="en-US" dirty="0" smtClean="0"/>
              <a:t>How about subgroups?</a:t>
            </a:r>
          </a:p>
          <a:p>
            <a:pPr lvl="2"/>
            <a:r>
              <a:rPr lang="en-US" dirty="0" smtClean="0"/>
              <a:t>If not, how do I as an educator reteach/adjust my teaching for ALL students?</a:t>
            </a:r>
          </a:p>
          <a:p>
            <a:pPr lvl="1"/>
            <a:r>
              <a:rPr lang="en-US" dirty="0" smtClean="0"/>
              <a:t>If at least 80% of all students are meeting goals and objectives, it helps to identify students that need supplemental support</a:t>
            </a:r>
          </a:p>
          <a:p>
            <a:pPr lvl="2"/>
            <a:r>
              <a:rPr lang="en-US" dirty="0" smtClean="0"/>
              <a:t>The frequency of FA lets us know if this support is successful</a:t>
            </a:r>
          </a:p>
          <a:p>
            <a:pPr lvl="2"/>
            <a:r>
              <a:rPr lang="en-US" dirty="0" smtClean="0"/>
              <a:t>The frequency of FA ensures that interventions are timely</a:t>
            </a:r>
          </a:p>
          <a:p>
            <a:pPr lvl="1"/>
            <a:r>
              <a:rPr lang="en-US" dirty="0" smtClean="0"/>
              <a:t>If </a:t>
            </a:r>
            <a:r>
              <a:rPr lang="en-US" dirty="0"/>
              <a:t>interventions and supplemental supports are effective, students may “travel” between tier 1 and 2.  That is OK.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842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PEPs and RTI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PEPs help to document the supplemental support we provide students that are at risk of “falling below grade level expectations.”</a:t>
            </a:r>
          </a:p>
          <a:p>
            <a:r>
              <a:rPr lang="en-US" dirty="0" smtClean="0"/>
              <a:t>PEPs are the LAW.  NC law.</a:t>
            </a:r>
          </a:p>
          <a:p>
            <a:r>
              <a:rPr lang="en-US" dirty="0" smtClean="0"/>
              <a:t>If interventions and supplemental supports are consistently ineffective, students may need intensive support (contacting the counselor and administrator to see if a Student Intervention Team needs to be convened).  PEPs help in this process.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35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Assessments and PEPs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Common Assessments supports the </a:t>
            </a:r>
            <a:r>
              <a:rPr lang="en-US" dirty="0" smtClean="0"/>
              <a:t>PEP Process</a:t>
            </a:r>
            <a:endParaRPr lang="en-US" dirty="0"/>
          </a:p>
          <a:p>
            <a:pPr lvl="1"/>
            <a:r>
              <a:rPr lang="en-US" dirty="0"/>
              <a:t>Ensuring we as educators are delivering a guaranteed and viable curriculum…</a:t>
            </a:r>
          </a:p>
          <a:p>
            <a:pPr lvl="2"/>
            <a:r>
              <a:rPr lang="en-US" dirty="0"/>
              <a:t>Are at least 80% of all students meeting goals and objectives?</a:t>
            </a:r>
          </a:p>
          <a:p>
            <a:pPr lvl="2"/>
            <a:r>
              <a:rPr lang="en-US" dirty="0"/>
              <a:t>How about subgroups?</a:t>
            </a:r>
          </a:p>
          <a:p>
            <a:pPr lvl="2"/>
            <a:r>
              <a:rPr lang="en-US" dirty="0"/>
              <a:t>If not, how do I as an educator reteach/adjust my teaching for ALL students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If </a:t>
            </a:r>
            <a:r>
              <a:rPr lang="en-US" dirty="0"/>
              <a:t>at least 80% of all students are meeting goals and objectives, it helps to identify students that need supplemental support</a:t>
            </a:r>
          </a:p>
          <a:p>
            <a:pPr lvl="2"/>
            <a:r>
              <a:rPr lang="en-US" dirty="0"/>
              <a:t>The frequency of </a:t>
            </a:r>
            <a:r>
              <a:rPr lang="en-US" dirty="0" smtClean="0"/>
              <a:t>FA </a:t>
            </a:r>
            <a:r>
              <a:rPr lang="en-US" dirty="0"/>
              <a:t>lets us know if this support is successful</a:t>
            </a:r>
          </a:p>
          <a:p>
            <a:pPr lvl="2"/>
            <a:r>
              <a:rPr lang="en-US" dirty="0"/>
              <a:t>The frequency of </a:t>
            </a:r>
            <a:r>
              <a:rPr lang="en-US" dirty="0" smtClean="0"/>
              <a:t>FA </a:t>
            </a:r>
            <a:r>
              <a:rPr lang="en-US" dirty="0"/>
              <a:t>ensures that interventions are timely</a:t>
            </a:r>
          </a:p>
          <a:p>
            <a:pPr lvl="2"/>
            <a:r>
              <a:rPr lang="en-US" dirty="0"/>
              <a:t>Incidentally…these students need a PEP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817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AHS and PEPs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We have PEPs for students that span 3 years on the server.</a:t>
            </a:r>
          </a:p>
          <a:p>
            <a:pPr lvl="1"/>
            <a:r>
              <a:rPr lang="en-US" dirty="0" smtClean="0"/>
              <a:t>AHS03…users…curriculum</a:t>
            </a:r>
          </a:p>
          <a:p>
            <a:pPr lvl="1"/>
            <a:r>
              <a:rPr lang="en-US" dirty="0" smtClean="0"/>
              <a:t>You can always go back and review a student’s prior </a:t>
            </a:r>
            <a:r>
              <a:rPr lang="en-US" dirty="0" smtClean="0"/>
              <a:t>PEP</a:t>
            </a:r>
          </a:p>
          <a:p>
            <a:r>
              <a:rPr lang="en-US" dirty="0" smtClean="0"/>
              <a:t>Central 02 Server PEP folder</a:t>
            </a:r>
          </a:p>
          <a:p>
            <a:pPr lvl="1"/>
            <a:r>
              <a:rPr lang="en-US" dirty="0" smtClean="0"/>
              <a:t>Central02…users…PEP</a:t>
            </a:r>
            <a:endParaRPr lang="en-US" dirty="0" smtClean="0"/>
          </a:p>
          <a:p>
            <a:r>
              <a:rPr lang="en-US" dirty="0" smtClean="0"/>
              <a:t>2013-2014…</a:t>
            </a:r>
          </a:p>
          <a:p>
            <a:pPr lvl="1"/>
            <a:r>
              <a:rPr lang="en-US" dirty="0" smtClean="0"/>
              <a:t>New form…On the server</a:t>
            </a:r>
          </a:p>
          <a:p>
            <a:pPr lvl="3"/>
            <a:r>
              <a:rPr lang="en-US" dirty="0" smtClean="0"/>
              <a:t>******ACS PEP directions*****</a:t>
            </a:r>
          </a:p>
          <a:p>
            <a:pPr lvl="3"/>
            <a:r>
              <a:rPr lang="en-US" dirty="0" smtClean="0"/>
              <a:t>ACS PEP form</a:t>
            </a:r>
          </a:p>
          <a:p>
            <a:pPr lvl="3"/>
            <a:r>
              <a:rPr lang="en-US" dirty="0" smtClean="0"/>
              <a:t>Example Interventions</a:t>
            </a:r>
          </a:p>
          <a:p>
            <a:pPr lvl="1"/>
            <a:r>
              <a:rPr lang="en-US" dirty="0" smtClean="0"/>
              <a:t>You can collaborate</a:t>
            </a:r>
          </a:p>
          <a:p>
            <a:pPr lvl="1"/>
            <a:r>
              <a:rPr lang="en-US" dirty="0" smtClean="0"/>
              <a:t>Make every effort to involve parents/guardians, but don’t delay supplemental support. Document every attempt!!!</a:t>
            </a:r>
          </a:p>
          <a:p>
            <a:pPr lvl="1"/>
            <a:r>
              <a:rPr lang="en-US" dirty="0" smtClean="0"/>
              <a:t>MUST be completed by the end of the first grading period (part of the law). Make this a digital copy.  On the server.</a:t>
            </a:r>
          </a:p>
          <a:p>
            <a:pPr lvl="1"/>
            <a:r>
              <a:rPr lang="en-US" dirty="0" smtClean="0"/>
              <a:t>Put a hard copy in Ms. Crooks’ box by October 31, with required signatures.  </a:t>
            </a:r>
          </a:p>
          <a:p>
            <a:pPr lvl="1"/>
            <a:r>
              <a:rPr lang="en-US" dirty="0" smtClean="0"/>
              <a:t>A final copy will be due to Ms. Crooks at the end of each semester.  These will </a:t>
            </a:r>
            <a:r>
              <a:rPr lang="en-US" dirty="0" err="1" smtClean="0"/>
              <a:t>gox</a:t>
            </a:r>
            <a:r>
              <a:rPr lang="en-US" dirty="0" smtClean="0"/>
              <a:t> into cumulative folders. 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2341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Formative Assessments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Why?</a:t>
            </a:r>
          </a:p>
          <a:p>
            <a:pPr lvl="1"/>
            <a:r>
              <a:rPr lang="en-US" dirty="0" smtClean="0"/>
              <a:t>An effective strategy to quickly monitor individual student progress;</a:t>
            </a:r>
          </a:p>
          <a:p>
            <a:pPr lvl="1"/>
            <a:r>
              <a:rPr lang="en-US" dirty="0" smtClean="0"/>
              <a:t>If done correctly, it effectively targets specific enduring goals and objectives to help teachers adapt and adjust whole class and individual instruction;</a:t>
            </a:r>
          </a:p>
          <a:p>
            <a:pPr lvl="1"/>
            <a:r>
              <a:rPr lang="en-US" dirty="0" smtClean="0"/>
              <a:t>Helps teachers to be metacognitive about their instruction.</a:t>
            </a:r>
          </a:p>
          <a:p>
            <a:r>
              <a:rPr lang="en-US" dirty="0" smtClean="0"/>
              <a:t>When </a:t>
            </a:r>
          </a:p>
          <a:p>
            <a:pPr lvl="1"/>
            <a:r>
              <a:rPr lang="en-US" dirty="0" smtClean="0"/>
              <a:t>At minimum, every 2 weeks.  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2010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Are you ready?</a:t>
            </a:r>
          </a:p>
          <a:p>
            <a:pPr lvl="1"/>
            <a:r>
              <a:rPr lang="en-US" dirty="0" smtClean="0"/>
              <a:t>Brought a copy of your FA/CFA</a:t>
            </a:r>
          </a:p>
          <a:p>
            <a:pPr lvl="1"/>
            <a:r>
              <a:rPr lang="en-US" dirty="0" smtClean="0"/>
              <a:t>Graded your FA/CFA</a:t>
            </a:r>
          </a:p>
          <a:p>
            <a:pPr lvl="1"/>
            <a:r>
              <a:rPr lang="en-US" dirty="0" smtClean="0"/>
              <a:t>Completed the matrix on the Common Assessment Documentation form on your students.  </a:t>
            </a:r>
          </a:p>
          <a:p>
            <a:r>
              <a:rPr lang="en-US" dirty="0" smtClean="0"/>
              <a:t>In Small Groups/PLCs</a:t>
            </a:r>
          </a:p>
          <a:p>
            <a:pPr lvl="1"/>
            <a:r>
              <a:rPr lang="en-US" dirty="0" smtClean="0"/>
              <a:t>Consolidate data into one matrix if in PLC</a:t>
            </a:r>
          </a:p>
          <a:p>
            <a:pPr lvl="1"/>
            <a:r>
              <a:rPr lang="en-US" dirty="0" smtClean="0"/>
              <a:t>Report/consolidate number of 1s, 2s, 3s, 4s</a:t>
            </a:r>
          </a:p>
          <a:p>
            <a:pPr lvl="1"/>
            <a:r>
              <a:rPr lang="en-US" dirty="0" smtClean="0"/>
              <a:t>Brainstorm what prevents 1s from being 2s, 2s from being 3s, 3s from being 4s, etc.</a:t>
            </a:r>
          </a:p>
          <a:p>
            <a:pPr lvl="1"/>
            <a:r>
              <a:rPr lang="en-US" dirty="0" smtClean="0"/>
              <a:t>What will you do to reteach/enrich instruction so 1s can achieve a 2, 2s achieve a 3, etc.  How will you know?  Reassess? </a:t>
            </a:r>
          </a:p>
          <a:p>
            <a:pPr lvl="1"/>
            <a:r>
              <a:rPr lang="en-US" dirty="0" smtClean="0"/>
              <a:t>Each group should be prepared to report out.  </a:t>
            </a:r>
          </a:p>
        </p:txBody>
      </p:sp>
    </p:spTree>
    <p:extLst>
      <p:ext uri="{BB962C8B-B14F-4D97-AF65-F5344CB8AC3E}">
        <p14:creationId xmlns:p14="http://schemas.microsoft.com/office/powerpoint/2010/main" val="2731832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Following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Send a copy of your/your PLC’s Common Assessment Documentation form to me, completed.</a:t>
            </a:r>
          </a:p>
          <a:p>
            <a:r>
              <a:rPr lang="en-US" dirty="0" smtClean="0"/>
              <a:t>Plan for your next FA to be administered by and discussed on October 1, 2013.</a:t>
            </a:r>
          </a:p>
          <a:p>
            <a:r>
              <a:rPr lang="en-US" dirty="0" smtClean="0"/>
              <a:t>Send me your PLC minutes every week.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628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Responsiveness to Instruction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“North </a:t>
            </a:r>
            <a:r>
              <a:rPr lang="en-US" dirty="0"/>
              <a:t>Carolina Responsiveness to Instruction (</a:t>
            </a:r>
            <a:r>
              <a:rPr lang="en-US" dirty="0" err="1"/>
              <a:t>NCRtI</a:t>
            </a:r>
            <a:r>
              <a:rPr lang="en-US" dirty="0"/>
              <a:t>) is a multi-tiered framework which promotes school improvement through engaging, high quality instruction. </a:t>
            </a:r>
            <a:r>
              <a:rPr lang="en-US" dirty="0" err="1"/>
              <a:t>NCRtI</a:t>
            </a:r>
            <a:r>
              <a:rPr lang="en-US" dirty="0"/>
              <a:t> employs a team approach to guide educational practices, using a problem-solving model based on data, to address student needs and maximize growth for all</a:t>
            </a:r>
            <a:r>
              <a:rPr lang="en-US" dirty="0" smtClean="0"/>
              <a:t>.”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http://www.ncpublicschools.org/curriculum/responsiveness/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29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Tiered Model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t="9075" b="9075"/>
          <a:stretch>
            <a:fillRect/>
          </a:stretch>
        </p:blipFill>
        <p:spPr/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http://www.ncpublicschools.org/docs/curriculum/responsiveness/rtimaterials/tier1-individual.pdf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73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Tier 1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11613" b="11613"/>
          <a:stretch>
            <a:fillRect/>
          </a:stretch>
        </p:blipFill>
        <p:spPr/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http://www.ncpublicschools.org/docs/curriculum/responsiveness/rtimaterials/tier1-individual.pdf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791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Tier 2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8247" b="8247"/>
          <a:stretch>
            <a:fillRect/>
          </a:stretch>
        </p:blipFill>
        <p:spPr/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http://www.ncpublicschools.org/docs/curriculum/responsiveness/rtimaterials/tier1-individual.pdf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594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Tier 3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10721" b="10721"/>
          <a:stretch>
            <a:fillRect/>
          </a:stretch>
        </p:blipFill>
        <p:spPr/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http://www.ncpublicschools.org/docs/curriculum/responsiveness/rtimaterials/tier1-individual.pdf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649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233</TotalTime>
  <Words>728</Words>
  <Application>Microsoft Office PowerPoint</Application>
  <PresentationFormat>On-screen Show (4:3)</PresentationFormat>
  <Paragraphs>75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Advantage</vt:lpstr>
      <vt:lpstr>FAs, RTI, and PEPs</vt:lpstr>
      <vt:lpstr>Common Formative Assessments</vt:lpstr>
      <vt:lpstr>Today</vt:lpstr>
      <vt:lpstr>Following up</vt:lpstr>
      <vt:lpstr>Responsiveness to Instruction</vt:lpstr>
      <vt:lpstr>Three Tiered Model</vt:lpstr>
      <vt:lpstr>Tier 1</vt:lpstr>
      <vt:lpstr>Tier 2</vt:lpstr>
      <vt:lpstr>Tier 3</vt:lpstr>
      <vt:lpstr>Common Assessments and RTI</vt:lpstr>
      <vt:lpstr>PEPs and RTI</vt:lpstr>
      <vt:lpstr>Common Assessments and PEPs</vt:lpstr>
      <vt:lpstr>AHS and PEPs</vt:lpstr>
    </vt:vector>
  </TitlesOfParts>
  <Company>University of North Carolina, Greensboro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CFA and PEPs</dc:title>
  <dc:creator>Penny Mason</dc:creator>
  <cp:lastModifiedBy>Tech User</cp:lastModifiedBy>
  <cp:revision>52</cp:revision>
  <dcterms:created xsi:type="dcterms:W3CDTF">2013-09-17T01:39:36Z</dcterms:created>
  <dcterms:modified xsi:type="dcterms:W3CDTF">2013-09-25T16:09:56Z</dcterms:modified>
</cp:coreProperties>
</file>